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1" r:id="rId4"/>
    <p:sldMasterId id="2147483671" r:id="rId5"/>
  </p:sldMasterIdLst>
  <p:notesMasterIdLst>
    <p:notesMasterId r:id="rId13"/>
  </p:notesMasterIdLst>
  <p:handoutMasterIdLst>
    <p:handoutMasterId r:id="rId14"/>
  </p:handoutMasterIdLst>
  <p:sldIdLst>
    <p:sldId id="256" r:id="rId6"/>
    <p:sldId id="304" r:id="rId7"/>
    <p:sldId id="310" r:id="rId8"/>
    <p:sldId id="311" r:id="rId9"/>
    <p:sldId id="306" r:id="rId10"/>
    <p:sldId id="307" r:id="rId11"/>
    <p:sldId id="30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293" autoAdjust="0"/>
  </p:normalViewPr>
  <p:slideViewPr>
    <p:cSldViewPr snapToGrid="0">
      <p:cViewPr varScale="1">
        <p:scale>
          <a:sx n="101" d="100"/>
          <a:sy n="101" d="100"/>
        </p:scale>
        <p:origin x="990" y="102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6/12/2024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6/12/2024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41166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488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772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239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845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867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524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5309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5299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0423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863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0518"/>
            <a:ext cx="6970824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4" y="2222065"/>
            <a:ext cx="6970825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7745948-92EA-3E8A-1DBC-45422E91850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580323" y="3143243"/>
            <a:ext cx="6139069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87155554-9334-F8D5-FA7F-80CF2FB3BC7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1580323" y="3754790"/>
            <a:ext cx="6139068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A44C718E-DBD5-B640-39D2-7860AFE27FF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960666" y="4717060"/>
            <a:ext cx="6970823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B073C5F-2FFF-4B6A-E630-E112FB5B952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960666" y="5328607"/>
            <a:ext cx="6970822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30843267-C01A-455A-D8A3-E8A7C6CFB0F6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1DAE6A71-9FA2-20A0-D992-DEBF7FF3301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85D3E6-EA9D-9DE8-6317-6DF86AEEDB4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48219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7535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828081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2852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2491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24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4907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4849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1648405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E6759F-66EA-8EE3-A2F4-F15BA2F9B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548357-3F2C-483C-C0FC-FD9FB673C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1236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0518"/>
            <a:ext cx="6970824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4" y="2222065"/>
            <a:ext cx="6970825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7745948-92EA-3E8A-1DBC-45422E91850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580323" y="3143243"/>
            <a:ext cx="6139069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87155554-9334-F8D5-FA7F-80CF2FB3BC7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1580323" y="3754790"/>
            <a:ext cx="6139068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A44C718E-DBD5-B640-39D2-7860AFE27FF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960666" y="4717060"/>
            <a:ext cx="6970823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B073C5F-2FFF-4B6A-E630-E112FB5B952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960666" y="5328607"/>
            <a:ext cx="6970822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30843267-C01A-455A-D8A3-E8A7C6CFB0F6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1DAE6A71-9FA2-20A0-D992-DEBF7FF3301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85D3E6-EA9D-9DE8-6317-6DF86AEEDB4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6412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2C780-6C1C-A81B-5B9E-735DFD6F43D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9902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9AB7CE-949B-41D7-A673-06B30968CD01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369902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C6C789A-7FB2-432A-6019-3F62E5386F29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987745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72CBAF-4BDE-95E9-99A1-9EDDBDEF84DC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7987745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7" y="2185521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A2C811-2433-C4B8-E818-972740C4960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09600" y="5692875"/>
            <a:ext cx="10972800" cy="53949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433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1728"/>
            <a:ext cx="6922301" cy="562749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178669"/>
            <a:ext cx="6922300" cy="83701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146198" y="3092460"/>
            <a:ext cx="6736768" cy="622646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1146197" y="3689968"/>
            <a:ext cx="6736767" cy="926101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1378113" y="4763061"/>
            <a:ext cx="6504852" cy="5819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78112" y="5380382"/>
            <a:ext cx="6504851" cy="865633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31F54DF-E984-A005-B56B-B62147C13B6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4320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2439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2439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426387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426387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1C98F61-9164-7CDA-F0A4-B90327F23F7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26200" y="3752850"/>
            <a:ext cx="5156200" cy="2457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73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1728"/>
            <a:ext cx="6922301" cy="562749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178669"/>
            <a:ext cx="6922300" cy="83701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146198" y="3092460"/>
            <a:ext cx="6736768" cy="622646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1146197" y="3689968"/>
            <a:ext cx="6736767" cy="926101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1378113" y="4763061"/>
            <a:ext cx="6504852" cy="5819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78112" y="5380382"/>
            <a:ext cx="6504851" cy="865633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31F54DF-E984-A005-B56B-B62147C13B6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7160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2439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2439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426387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426387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1C98F61-9164-7CDA-F0A4-B90327F23F7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26200" y="3752850"/>
            <a:ext cx="5156200" cy="2457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2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362553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537496"/>
            <a:ext cx="3259180" cy="1215184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712973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712973" y="2537495"/>
            <a:ext cx="3259180" cy="1197477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7011488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7011488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BB6EDE2-F53E-7B97-FF80-7764EECA4CC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485188" y="0"/>
            <a:ext cx="3706812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1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681E5-DE3E-1E52-3179-344AB5B2A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9A41B8-CF99-8A7C-E16D-CFEF1E099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89524-6BA7-0F2E-1749-175C69286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574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E6759F-66EA-8EE3-A2F4-F15BA2F9B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548357-3F2C-483C-C0FC-FD9FB673C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30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03092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26" Type="http://schemas.openxmlformats.org/officeDocument/2006/relationships/image" Target="../media/image4.png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5" Type="http://schemas.openxmlformats.org/officeDocument/2006/relationships/image" Target="../media/image3.png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Relationship Id="rId27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357E25-C674-3745-6594-912F15B9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847056"/>
            <a:ext cx="10629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64DF9-DAEC-F283-848F-16438F855A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2390A06B-2D1F-A145-446B-BF2680524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3537"/>
            <a:ext cx="10629900" cy="12366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D227A9A-BF27-C878-C29C-004A9358CE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3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60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MV Boli" panose="0200050003020009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">
          <p15:clr>
            <a:srgbClr val="F26B43"/>
          </p15:clr>
        </p15:guide>
        <p15:guide id="2" pos="384">
          <p15:clr>
            <a:srgbClr val="F26B43"/>
          </p15:clr>
        </p15:guide>
        <p15:guide id="3" pos="600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3912">
          <p15:clr>
            <a:srgbClr val="F26B43"/>
          </p15:clr>
        </p15:guide>
        <p15:guide id="6" orient="horz" pos="100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A8A0EC6-5648-844A-8827-911B00959032}" type="datetimeFigureOut">
              <a:rPr lang="en-US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357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3" r:id="rId21"/>
    <p:sldLayoutId id="2147483694" r:id="rId22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</a:t>
            </a:r>
            <a:r>
              <a:rPr lang="en-US" dirty="0" err="1"/>
              <a:t>upervisor</a:t>
            </a:r>
            <a:r>
              <a:rPr lang="en-US" dirty="0"/>
              <a:t> Assessment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1B5D12-45B6-A823-90B1-7B0C230D98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João Henrique Linhares</a:t>
            </a:r>
          </a:p>
        </p:txBody>
      </p:sp>
      <p:pic>
        <p:nvPicPr>
          <p:cNvPr id="5" name="Espaço Reservado para Imagem 4">
            <a:extLst>
              <a:ext uri="{FF2B5EF4-FFF2-40B4-BE49-F238E27FC236}">
                <a16:creationId xmlns:a16="http://schemas.microsoft.com/office/drawing/2014/main" id="{F89B8C49-B262-4940-1831-72268F2A55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0" r="2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21526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09797E-8C47-A0C3-4935-A29709189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6000" b="1" dirty="0"/>
              <a:t>Q</a:t>
            </a:r>
            <a:r>
              <a:rPr lang="en-US" sz="6000" b="1" dirty="0" err="1"/>
              <a:t>uality</a:t>
            </a:r>
            <a:endParaRPr lang="en-US" sz="6000" b="1" dirty="0"/>
          </a:p>
        </p:txBody>
      </p:sp>
      <p:pic>
        <p:nvPicPr>
          <p:cNvPr id="25" name="Imagem 24" descr="Tabela&#10;&#10;Descrição gerada automaticamente">
            <a:extLst>
              <a:ext uri="{FF2B5EF4-FFF2-40B4-BE49-F238E27FC236}">
                <a16:creationId xmlns:a16="http://schemas.microsoft.com/office/drawing/2014/main" id="{152695E1-B688-9211-47EF-F11F522CB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789" y="1979729"/>
            <a:ext cx="4946311" cy="3354217"/>
          </a:xfrm>
          <a:prstGeom prst="rect">
            <a:avLst/>
          </a:prstGeom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pic>
      <p:pic>
        <p:nvPicPr>
          <p:cNvPr id="27" name="Imagem 26" descr="Tabela&#10;&#10;Descrição gerada automaticamente">
            <a:extLst>
              <a:ext uri="{FF2B5EF4-FFF2-40B4-BE49-F238E27FC236}">
                <a16:creationId xmlns:a16="http://schemas.microsoft.com/office/drawing/2014/main" id="{BB615718-A25A-BD5E-1D57-783AF0296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79729"/>
            <a:ext cx="4860587" cy="341809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2545966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863131" y="3305175"/>
            <a:ext cx="5992798" cy="0"/>
          </a:xfrm>
          <a:prstGeom prst="line">
            <a:avLst/>
          </a:prstGeom>
          <a:ln w="28575" cap="rnd">
            <a:solidFill>
              <a:srgbClr val="B1663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3" name="AutoShape 3"/>
          <p:cNvSpPr/>
          <p:nvPr/>
        </p:nvSpPr>
        <p:spPr>
          <a:xfrm>
            <a:off x="2793869" y="1247398"/>
            <a:ext cx="822548" cy="1595063"/>
          </a:xfrm>
          <a:prstGeom prst="line">
            <a:avLst/>
          </a:prstGeom>
          <a:ln w="28575" cap="rnd">
            <a:solidFill>
              <a:srgbClr val="B1663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4" name="AutoShape 4"/>
          <p:cNvSpPr/>
          <p:nvPr/>
        </p:nvSpPr>
        <p:spPr>
          <a:xfrm flipV="1">
            <a:off x="2604152" y="3803356"/>
            <a:ext cx="826026" cy="1593265"/>
          </a:xfrm>
          <a:prstGeom prst="line">
            <a:avLst/>
          </a:prstGeom>
          <a:ln w="28575" cap="rnd">
            <a:solidFill>
              <a:srgbClr val="B1663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5" name="AutoShape 5"/>
          <p:cNvSpPr/>
          <p:nvPr/>
        </p:nvSpPr>
        <p:spPr>
          <a:xfrm>
            <a:off x="5898645" y="1275557"/>
            <a:ext cx="822548" cy="1595063"/>
          </a:xfrm>
          <a:prstGeom prst="line">
            <a:avLst/>
          </a:prstGeom>
          <a:ln w="28575" cap="rnd">
            <a:solidFill>
              <a:srgbClr val="B1663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6" name="AutoShape 6"/>
          <p:cNvSpPr/>
          <p:nvPr/>
        </p:nvSpPr>
        <p:spPr>
          <a:xfrm flipV="1">
            <a:off x="5749685" y="3846010"/>
            <a:ext cx="826026" cy="1593265"/>
          </a:xfrm>
          <a:prstGeom prst="line">
            <a:avLst/>
          </a:prstGeom>
          <a:ln w="28575" cap="rnd">
            <a:solidFill>
              <a:srgbClr val="B1663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8" name="AutoShape 8"/>
          <p:cNvSpPr/>
          <p:nvPr/>
        </p:nvSpPr>
        <p:spPr>
          <a:xfrm>
            <a:off x="1013028" y="5134435"/>
            <a:ext cx="1155883" cy="0"/>
          </a:xfrm>
          <a:prstGeom prst="line">
            <a:avLst/>
          </a:prstGeom>
          <a:ln w="19050" cap="rnd">
            <a:solidFill>
              <a:srgbClr val="DDD2B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9" name="AutoShape 9"/>
          <p:cNvSpPr/>
          <p:nvPr/>
        </p:nvSpPr>
        <p:spPr>
          <a:xfrm>
            <a:off x="1133239" y="2324909"/>
            <a:ext cx="1298853" cy="0"/>
          </a:xfrm>
          <a:prstGeom prst="line">
            <a:avLst/>
          </a:prstGeom>
          <a:ln w="19050" cap="rnd">
            <a:solidFill>
              <a:srgbClr val="DDD2B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10" name="AutoShape 10"/>
          <p:cNvSpPr/>
          <p:nvPr/>
        </p:nvSpPr>
        <p:spPr>
          <a:xfrm>
            <a:off x="1013028" y="4308016"/>
            <a:ext cx="1522951" cy="0"/>
          </a:xfrm>
          <a:prstGeom prst="line">
            <a:avLst/>
          </a:prstGeom>
          <a:ln w="19050" cap="rnd">
            <a:solidFill>
              <a:srgbClr val="DDD2B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11" name="AutoShape 11"/>
          <p:cNvSpPr/>
          <p:nvPr/>
        </p:nvSpPr>
        <p:spPr>
          <a:xfrm>
            <a:off x="4107693" y="2196748"/>
            <a:ext cx="1615643" cy="0"/>
          </a:xfrm>
          <a:prstGeom prst="line">
            <a:avLst/>
          </a:prstGeom>
          <a:ln w="19050" cap="rnd">
            <a:solidFill>
              <a:srgbClr val="DDD2B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12" name="AutoShape 12"/>
          <p:cNvSpPr/>
          <p:nvPr/>
        </p:nvSpPr>
        <p:spPr>
          <a:xfrm>
            <a:off x="4206059" y="4323242"/>
            <a:ext cx="1155883" cy="0"/>
          </a:xfrm>
          <a:prstGeom prst="line">
            <a:avLst/>
          </a:prstGeom>
          <a:ln w="19050" cap="rnd">
            <a:solidFill>
              <a:srgbClr val="DDD2B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13" name="AutoShape 13"/>
          <p:cNvSpPr/>
          <p:nvPr/>
        </p:nvSpPr>
        <p:spPr>
          <a:xfrm>
            <a:off x="4117844" y="1493015"/>
            <a:ext cx="1298853" cy="0"/>
          </a:xfrm>
          <a:prstGeom prst="line">
            <a:avLst/>
          </a:prstGeom>
          <a:ln w="19050" cap="rnd">
            <a:solidFill>
              <a:srgbClr val="DDD2B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16" name="TextBox 16"/>
          <p:cNvSpPr txBox="1"/>
          <p:nvPr/>
        </p:nvSpPr>
        <p:spPr>
          <a:xfrm>
            <a:off x="1013028" y="4450891"/>
            <a:ext cx="1160190" cy="621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647"/>
              </a:lnSpc>
              <a:spcBef>
                <a:spcPct val="0"/>
              </a:spcBef>
            </a:pPr>
            <a:r>
              <a:rPr lang="en-US" sz="1599" spc="80" dirty="0">
                <a:solidFill>
                  <a:srgbClr val="FFFFFF"/>
                </a:solidFill>
                <a:latin typeface="Poppins"/>
              </a:rPr>
              <a:t>Work-Station Position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00957" y="1752290"/>
            <a:ext cx="1374548" cy="41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47"/>
              </a:lnSpc>
              <a:spcBef>
                <a:spcPct val="0"/>
              </a:spcBef>
            </a:pPr>
            <a:r>
              <a:rPr lang="en-US" sz="1599" spc="80" dirty="0">
                <a:solidFill>
                  <a:srgbClr val="FFFFFF"/>
                </a:solidFill>
                <a:latin typeface="Poppins"/>
              </a:rPr>
              <a:t>Few Calibrations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13028" y="3727452"/>
            <a:ext cx="1522951" cy="41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47"/>
              </a:lnSpc>
              <a:spcBef>
                <a:spcPct val="0"/>
              </a:spcBef>
            </a:pPr>
            <a:r>
              <a:rPr lang="en-US" sz="1599" spc="80">
                <a:solidFill>
                  <a:srgbClr val="FFFFFF"/>
                </a:solidFill>
                <a:latin typeface="Poppins"/>
              </a:rPr>
              <a:t>Noisy Ambient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107693" y="1626961"/>
            <a:ext cx="1619949" cy="41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47"/>
              </a:lnSpc>
              <a:spcBef>
                <a:spcPct val="0"/>
              </a:spcBef>
            </a:pPr>
            <a:r>
              <a:rPr lang="en-US" sz="1599" spc="80">
                <a:solidFill>
                  <a:srgbClr val="FFFFFF"/>
                </a:solidFill>
                <a:latin typeface="Poppins"/>
              </a:rPr>
              <a:t>Knowledge of the Policy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206059" y="3783190"/>
            <a:ext cx="1298853" cy="41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47"/>
              </a:lnSpc>
              <a:spcBef>
                <a:spcPct val="0"/>
              </a:spcBef>
            </a:pPr>
            <a:r>
              <a:rPr lang="en-US" sz="1599" spc="80" dirty="0">
                <a:solidFill>
                  <a:srgbClr val="FFFFFF"/>
                </a:solidFill>
                <a:latin typeface="Poppins"/>
              </a:rPr>
              <a:t>Tooling Issue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117844" y="1123202"/>
            <a:ext cx="1298853" cy="211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47"/>
              </a:lnSpc>
              <a:spcBef>
                <a:spcPct val="0"/>
              </a:spcBef>
            </a:pPr>
            <a:r>
              <a:rPr lang="en-US" sz="1599" spc="80">
                <a:solidFill>
                  <a:srgbClr val="FFFFFF"/>
                </a:solidFill>
                <a:latin typeface="Poppins"/>
              </a:rPr>
              <a:t>Motivation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755499" y="599061"/>
            <a:ext cx="2316113" cy="552901"/>
            <a:chOff x="0" y="0"/>
            <a:chExt cx="16066564" cy="3835400"/>
          </a:xfrm>
        </p:grpSpPr>
        <p:sp>
          <p:nvSpPr>
            <p:cNvPr id="24" name="Freeform 24"/>
            <p:cNvSpPr/>
            <p:nvPr/>
          </p:nvSpPr>
          <p:spPr>
            <a:xfrm>
              <a:off x="-12700" y="-12700"/>
              <a:ext cx="16091965" cy="3860800"/>
            </a:xfrm>
            <a:custGeom>
              <a:avLst/>
              <a:gdLst/>
              <a:ahLst/>
              <a:cxnLst/>
              <a:rect l="l" t="t" r="r" b="b"/>
              <a:pathLst>
                <a:path w="16091965" h="3860800">
                  <a:moveTo>
                    <a:pt x="15229635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2998470"/>
                  </a:lnTo>
                  <a:cubicBezTo>
                    <a:pt x="0" y="3470910"/>
                    <a:pt x="389890" y="3860800"/>
                    <a:pt x="862330" y="3860800"/>
                  </a:cubicBezTo>
                  <a:lnTo>
                    <a:pt x="15229635" y="3860800"/>
                  </a:lnTo>
                  <a:cubicBezTo>
                    <a:pt x="15702074" y="3860800"/>
                    <a:pt x="16091965" y="3470910"/>
                    <a:pt x="16091965" y="2998470"/>
                  </a:cubicBezTo>
                  <a:lnTo>
                    <a:pt x="16091965" y="862330"/>
                  </a:lnTo>
                  <a:cubicBezTo>
                    <a:pt x="16091964" y="389890"/>
                    <a:pt x="15702074" y="0"/>
                    <a:pt x="15229635" y="0"/>
                  </a:cubicBezTo>
                  <a:close/>
                  <a:moveTo>
                    <a:pt x="15901464" y="927100"/>
                  </a:moveTo>
                  <a:lnTo>
                    <a:pt x="15901464" y="2998470"/>
                  </a:lnTo>
                  <a:cubicBezTo>
                    <a:pt x="15901464" y="3365500"/>
                    <a:pt x="15596664" y="3670300"/>
                    <a:pt x="15229635" y="3670300"/>
                  </a:cubicBezTo>
                  <a:lnTo>
                    <a:pt x="862330" y="3670300"/>
                  </a:lnTo>
                  <a:cubicBezTo>
                    <a:pt x="495300" y="3670300"/>
                    <a:pt x="190500" y="3365500"/>
                    <a:pt x="190500" y="2998470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5229635" y="190500"/>
                  </a:lnTo>
                  <a:cubicBezTo>
                    <a:pt x="15596664" y="190500"/>
                    <a:pt x="15901464" y="495300"/>
                    <a:pt x="15901464" y="862330"/>
                  </a:cubicBezTo>
                  <a:lnTo>
                    <a:pt x="15901464" y="927100"/>
                  </a:lnTo>
                  <a:close/>
                </a:path>
              </a:pathLst>
            </a:custGeom>
            <a:solidFill>
              <a:srgbClr val="B16639"/>
            </a:solidFill>
          </p:spPr>
          <p:txBody>
            <a:bodyPr/>
            <a:lstStyle/>
            <a:p>
              <a:endParaRPr lang="en-US" sz="1688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100957" y="685334"/>
            <a:ext cx="1625196" cy="304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rsenal Bold"/>
              </a:rPr>
              <a:t>Measurement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3570627" y="298671"/>
            <a:ext cx="2316113" cy="552901"/>
            <a:chOff x="0" y="0"/>
            <a:chExt cx="16066564" cy="3835400"/>
          </a:xfrm>
        </p:grpSpPr>
        <p:sp>
          <p:nvSpPr>
            <p:cNvPr id="27" name="Freeform 27"/>
            <p:cNvSpPr/>
            <p:nvPr/>
          </p:nvSpPr>
          <p:spPr>
            <a:xfrm>
              <a:off x="-12700" y="-12700"/>
              <a:ext cx="16091965" cy="3860800"/>
            </a:xfrm>
            <a:custGeom>
              <a:avLst/>
              <a:gdLst/>
              <a:ahLst/>
              <a:cxnLst/>
              <a:rect l="l" t="t" r="r" b="b"/>
              <a:pathLst>
                <a:path w="16091965" h="3860800">
                  <a:moveTo>
                    <a:pt x="15229635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2998470"/>
                  </a:lnTo>
                  <a:cubicBezTo>
                    <a:pt x="0" y="3470910"/>
                    <a:pt x="389890" y="3860800"/>
                    <a:pt x="862330" y="3860800"/>
                  </a:cubicBezTo>
                  <a:lnTo>
                    <a:pt x="15229635" y="3860800"/>
                  </a:lnTo>
                  <a:cubicBezTo>
                    <a:pt x="15702074" y="3860800"/>
                    <a:pt x="16091965" y="3470910"/>
                    <a:pt x="16091965" y="2998470"/>
                  </a:cubicBezTo>
                  <a:lnTo>
                    <a:pt x="16091965" y="862330"/>
                  </a:lnTo>
                  <a:cubicBezTo>
                    <a:pt x="16091964" y="389890"/>
                    <a:pt x="15702074" y="0"/>
                    <a:pt x="15229635" y="0"/>
                  </a:cubicBezTo>
                  <a:close/>
                  <a:moveTo>
                    <a:pt x="15901464" y="927100"/>
                  </a:moveTo>
                  <a:lnTo>
                    <a:pt x="15901464" y="2998470"/>
                  </a:lnTo>
                  <a:cubicBezTo>
                    <a:pt x="15901464" y="3365500"/>
                    <a:pt x="15596664" y="3670300"/>
                    <a:pt x="15229635" y="3670300"/>
                  </a:cubicBezTo>
                  <a:lnTo>
                    <a:pt x="862330" y="3670300"/>
                  </a:lnTo>
                  <a:cubicBezTo>
                    <a:pt x="495300" y="3670300"/>
                    <a:pt x="190500" y="3365500"/>
                    <a:pt x="190500" y="2998470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5229635" y="190500"/>
                  </a:lnTo>
                  <a:cubicBezTo>
                    <a:pt x="15596664" y="190500"/>
                    <a:pt x="15901464" y="495300"/>
                    <a:pt x="15901464" y="862330"/>
                  </a:cubicBezTo>
                  <a:lnTo>
                    <a:pt x="15901464" y="927100"/>
                  </a:lnTo>
                  <a:close/>
                </a:path>
              </a:pathLst>
            </a:custGeom>
            <a:solidFill>
              <a:srgbClr val="B16639"/>
            </a:solidFill>
          </p:spPr>
          <p:txBody>
            <a:bodyPr/>
            <a:lstStyle/>
            <a:p>
              <a:endParaRPr lang="en-US" sz="1688"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3913632" y="384945"/>
            <a:ext cx="1630101" cy="304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rsenal Bold"/>
              </a:rPr>
              <a:t>Personnel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755499" y="5501012"/>
            <a:ext cx="2316113" cy="552901"/>
            <a:chOff x="0" y="0"/>
            <a:chExt cx="16066564" cy="3835400"/>
          </a:xfrm>
        </p:grpSpPr>
        <p:sp>
          <p:nvSpPr>
            <p:cNvPr id="30" name="Freeform 30"/>
            <p:cNvSpPr/>
            <p:nvPr/>
          </p:nvSpPr>
          <p:spPr>
            <a:xfrm>
              <a:off x="-12700" y="-12700"/>
              <a:ext cx="16091965" cy="3860800"/>
            </a:xfrm>
            <a:custGeom>
              <a:avLst/>
              <a:gdLst/>
              <a:ahLst/>
              <a:cxnLst/>
              <a:rect l="l" t="t" r="r" b="b"/>
              <a:pathLst>
                <a:path w="16091965" h="3860800">
                  <a:moveTo>
                    <a:pt x="15229635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2998470"/>
                  </a:lnTo>
                  <a:cubicBezTo>
                    <a:pt x="0" y="3470910"/>
                    <a:pt x="389890" y="3860800"/>
                    <a:pt x="862330" y="3860800"/>
                  </a:cubicBezTo>
                  <a:lnTo>
                    <a:pt x="15229635" y="3860800"/>
                  </a:lnTo>
                  <a:cubicBezTo>
                    <a:pt x="15702074" y="3860800"/>
                    <a:pt x="16091965" y="3470910"/>
                    <a:pt x="16091965" y="2998470"/>
                  </a:cubicBezTo>
                  <a:lnTo>
                    <a:pt x="16091965" y="862330"/>
                  </a:lnTo>
                  <a:cubicBezTo>
                    <a:pt x="16091964" y="389890"/>
                    <a:pt x="15702074" y="0"/>
                    <a:pt x="15229635" y="0"/>
                  </a:cubicBezTo>
                  <a:close/>
                  <a:moveTo>
                    <a:pt x="15901464" y="927100"/>
                  </a:moveTo>
                  <a:lnTo>
                    <a:pt x="15901464" y="2998470"/>
                  </a:lnTo>
                  <a:cubicBezTo>
                    <a:pt x="15901464" y="3365500"/>
                    <a:pt x="15596664" y="3670300"/>
                    <a:pt x="15229635" y="3670300"/>
                  </a:cubicBezTo>
                  <a:lnTo>
                    <a:pt x="862330" y="3670300"/>
                  </a:lnTo>
                  <a:cubicBezTo>
                    <a:pt x="495300" y="3670300"/>
                    <a:pt x="190500" y="3365500"/>
                    <a:pt x="190500" y="2998470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5229635" y="190500"/>
                  </a:lnTo>
                  <a:cubicBezTo>
                    <a:pt x="15596664" y="190500"/>
                    <a:pt x="15901464" y="495300"/>
                    <a:pt x="15901464" y="862330"/>
                  </a:cubicBezTo>
                  <a:lnTo>
                    <a:pt x="15901464" y="927100"/>
                  </a:lnTo>
                  <a:close/>
                </a:path>
              </a:pathLst>
            </a:custGeom>
            <a:solidFill>
              <a:srgbClr val="B16639"/>
            </a:solidFill>
          </p:spPr>
          <p:txBody>
            <a:bodyPr/>
            <a:lstStyle/>
            <a:p>
              <a:endParaRPr lang="en-US" sz="1688"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1100957" y="5582320"/>
            <a:ext cx="1625196" cy="304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</a:pPr>
            <a:r>
              <a:rPr lang="en-US" sz="1849">
                <a:solidFill>
                  <a:srgbClr val="FFFFFF"/>
                </a:solidFill>
                <a:latin typeface="Arsenal Bold"/>
              </a:rPr>
              <a:t>Environment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3433572" y="5492351"/>
            <a:ext cx="2316113" cy="552901"/>
            <a:chOff x="0" y="0"/>
            <a:chExt cx="16066564" cy="3835400"/>
          </a:xfrm>
        </p:grpSpPr>
        <p:sp>
          <p:nvSpPr>
            <p:cNvPr id="33" name="Freeform 33"/>
            <p:cNvSpPr/>
            <p:nvPr/>
          </p:nvSpPr>
          <p:spPr>
            <a:xfrm>
              <a:off x="-12700" y="-12700"/>
              <a:ext cx="16091965" cy="3860800"/>
            </a:xfrm>
            <a:custGeom>
              <a:avLst/>
              <a:gdLst/>
              <a:ahLst/>
              <a:cxnLst/>
              <a:rect l="l" t="t" r="r" b="b"/>
              <a:pathLst>
                <a:path w="16091965" h="3860800">
                  <a:moveTo>
                    <a:pt x="15229635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2998470"/>
                  </a:lnTo>
                  <a:cubicBezTo>
                    <a:pt x="0" y="3470910"/>
                    <a:pt x="389890" y="3860800"/>
                    <a:pt x="862330" y="3860800"/>
                  </a:cubicBezTo>
                  <a:lnTo>
                    <a:pt x="15229635" y="3860800"/>
                  </a:lnTo>
                  <a:cubicBezTo>
                    <a:pt x="15702074" y="3860800"/>
                    <a:pt x="16091965" y="3470910"/>
                    <a:pt x="16091965" y="2998470"/>
                  </a:cubicBezTo>
                  <a:lnTo>
                    <a:pt x="16091965" y="862330"/>
                  </a:lnTo>
                  <a:cubicBezTo>
                    <a:pt x="16091964" y="389890"/>
                    <a:pt x="15702074" y="0"/>
                    <a:pt x="15229635" y="0"/>
                  </a:cubicBezTo>
                  <a:close/>
                  <a:moveTo>
                    <a:pt x="15901464" y="927100"/>
                  </a:moveTo>
                  <a:lnTo>
                    <a:pt x="15901464" y="2998470"/>
                  </a:lnTo>
                  <a:cubicBezTo>
                    <a:pt x="15901464" y="3365500"/>
                    <a:pt x="15596664" y="3670300"/>
                    <a:pt x="15229635" y="3670300"/>
                  </a:cubicBezTo>
                  <a:lnTo>
                    <a:pt x="862330" y="3670300"/>
                  </a:lnTo>
                  <a:cubicBezTo>
                    <a:pt x="495300" y="3670300"/>
                    <a:pt x="190500" y="3365500"/>
                    <a:pt x="190500" y="2998470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5229635" y="190500"/>
                  </a:lnTo>
                  <a:cubicBezTo>
                    <a:pt x="15596664" y="190500"/>
                    <a:pt x="15901464" y="495300"/>
                    <a:pt x="15901464" y="862330"/>
                  </a:cubicBezTo>
                  <a:lnTo>
                    <a:pt x="15901464" y="927100"/>
                  </a:lnTo>
                  <a:close/>
                </a:path>
              </a:pathLst>
            </a:custGeom>
            <a:solidFill>
              <a:srgbClr val="B16639"/>
            </a:solidFill>
          </p:spPr>
          <p:txBody>
            <a:bodyPr/>
            <a:lstStyle/>
            <a:p>
              <a:endParaRPr lang="en-US" sz="1688"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3779030" y="5621830"/>
            <a:ext cx="1625196" cy="3040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</a:pPr>
            <a:r>
              <a:rPr lang="en-US" sz="1849" dirty="0">
                <a:solidFill>
                  <a:srgbClr val="FFFFFF"/>
                </a:solidFill>
                <a:latin typeface="Arsenal Bold"/>
              </a:rPr>
              <a:t>Material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6819441" y="2882897"/>
            <a:ext cx="2732749" cy="844555"/>
            <a:chOff x="0" y="0"/>
            <a:chExt cx="13316139" cy="4115348"/>
          </a:xfrm>
        </p:grpSpPr>
        <p:sp>
          <p:nvSpPr>
            <p:cNvPr id="36" name="Freeform 36"/>
            <p:cNvSpPr/>
            <p:nvPr/>
          </p:nvSpPr>
          <p:spPr>
            <a:xfrm>
              <a:off x="-12700" y="-12700"/>
              <a:ext cx="13341539" cy="4140748"/>
            </a:xfrm>
            <a:custGeom>
              <a:avLst/>
              <a:gdLst/>
              <a:ahLst/>
              <a:cxnLst/>
              <a:rect l="l" t="t" r="r" b="b"/>
              <a:pathLst>
                <a:path w="13341539" h="4140748">
                  <a:moveTo>
                    <a:pt x="12479209" y="0"/>
                  </a:moveTo>
                  <a:lnTo>
                    <a:pt x="862330" y="0"/>
                  </a:lnTo>
                  <a:cubicBezTo>
                    <a:pt x="389890" y="0"/>
                    <a:pt x="0" y="389890"/>
                    <a:pt x="0" y="862330"/>
                  </a:cubicBezTo>
                  <a:lnTo>
                    <a:pt x="0" y="3278418"/>
                  </a:lnTo>
                  <a:cubicBezTo>
                    <a:pt x="0" y="3750858"/>
                    <a:pt x="389890" y="4140748"/>
                    <a:pt x="862330" y="4140748"/>
                  </a:cubicBezTo>
                  <a:lnTo>
                    <a:pt x="12479209" y="4140748"/>
                  </a:lnTo>
                  <a:cubicBezTo>
                    <a:pt x="12951649" y="4140748"/>
                    <a:pt x="13341539" y="3750858"/>
                    <a:pt x="13341539" y="3278418"/>
                  </a:cubicBezTo>
                  <a:lnTo>
                    <a:pt x="13341539" y="862330"/>
                  </a:lnTo>
                  <a:cubicBezTo>
                    <a:pt x="13341539" y="389890"/>
                    <a:pt x="12951649" y="0"/>
                    <a:pt x="12479209" y="0"/>
                  </a:cubicBezTo>
                  <a:close/>
                  <a:moveTo>
                    <a:pt x="13151039" y="927100"/>
                  </a:moveTo>
                  <a:lnTo>
                    <a:pt x="13151039" y="3278418"/>
                  </a:lnTo>
                  <a:cubicBezTo>
                    <a:pt x="13151039" y="3645448"/>
                    <a:pt x="12846239" y="3950248"/>
                    <a:pt x="12479209" y="3950248"/>
                  </a:cubicBezTo>
                  <a:lnTo>
                    <a:pt x="862330" y="3950248"/>
                  </a:lnTo>
                  <a:cubicBezTo>
                    <a:pt x="495300" y="3950248"/>
                    <a:pt x="190500" y="3645448"/>
                    <a:pt x="190500" y="3278418"/>
                  </a:cubicBezTo>
                  <a:lnTo>
                    <a:pt x="190500" y="862330"/>
                  </a:lnTo>
                  <a:cubicBezTo>
                    <a:pt x="190500" y="495300"/>
                    <a:pt x="495300" y="190500"/>
                    <a:pt x="862330" y="190500"/>
                  </a:cubicBezTo>
                  <a:lnTo>
                    <a:pt x="12479209" y="190500"/>
                  </a:lnTo>
                  <a:cubicBezTo>
                    <a:pt x="12846239" y="190500"/>
                    <a:pt x="13151039" y="495300"/>
                    <a:pt x="13151039" y="862330"/>
                  </a:cubicBezTo>
                  <a:lnTo>
                    <a:pt x="13151039" y="927100"/>
                  </a:lnTo>
                  <a:close/>
                </a:path>
              </a:pathLst>
            </a:custGeom>
            <a:solidFill>
              <a:srgbClr val="B16639"/>
            </a:solidFill>
          </p:spPr>
          <p:txBody>
            <a:bodyPr/>
            <a:lstStyle/>
            <a:p>
              <a:endParaRPr lang="en-US" sz="1688"/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7004740" y="2914378"/>
            <a:ext cx="2362152" cy="711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2"/>
              </a:lnSpc>
            </a:pPr>
            <a:r>
              <a:rPr lang="en-US" sz="2072" dirty="0">
                <a:solidFill>
                  <a:srgbClr val="FFFFFF"/>
                </a:solidFill>
                <a:latin typeface="Arsenal Bold"/>
              </a:rPr>
              <a:t>Low Accuracy and High AHT </a:t>
            </a:r>
          </a:p>
        </p:txBody>
      </p:sp>
      <p:sp>
        <p:nvSpPr>
          <p:cNvPr id="38" name="AutoShape 38"/>
          <p:cNvSpPr/>
          <p:nvPr/>
        </p:nvSpPr>
        <p:spPr>
          <a:xfrm>
            <a:off x="4134042" y="2873967"/>
            <a:ext cx="1615643" cy="0"/>
          </a:xfrm>
          <a:prstGeom prst="line">
            <a:avLst/>
          </a:prstGeom>
          <a:ln w="19050" cap="rnd">
            <a:solidFill>
              <a:srgbClr val="DDD2B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39" name="TextBox 39"/>
          <p:cNvSpPr txBox="1"/>
          <p:nvPr/>
        </p:nvSpPr>
        <p:spPr>
          <a:xfrm>
            <a:off x="4117844" y="2302334"/>
            <a:ext cx="1619949" cy="41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47"/>
              </a:lnSpc>
              <a:spcBef>
                <a:spcPct val="0"/>
              </a:spcBef>
            </a:pPr>
            <a:r>
              <a:rPr lang="en-US" sz="1599" spc="80">
                <a:solidFill>
                  <a:srgbClr val="FFFFFF"/>
                </a:solidFill>
                <a:latin typeface="Poppins"/>
              </a:rPr>
              <a:t>Lack of Attention</a:t>
            </a:r>
          </a:p>
        </p:txBody>
      </p:sp>
      <p:sp>
        <p:nvSpPr>
          <p:cNvPr id="40" name="AutoShape 40"/>
          <p:cNvSpPr/>
          <p:nvPr/>
        </p:nvSpPr>
        <p:spPr>
          <a:xfrm>
            <a:off x="4191549" y="5302752"/>
            <a:ext cx="1155883" cy="0"/>
          </a:xfrm>
          <a:prstGeom prst="line">
            <a:avLst/>
          </a:prstGeom>
          <a:ln w="19050" cap="rnd">
            <a:solidFill>
              <a:srgbClr val="DDD2B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1688"/>
          </a:p>
        </p:txBody>
      </p:sp>
      <p:sp>
        <p:nvSpPr>
          <p:cNvPr id="41" name="TextBox 41"/>
          <p:cNvSpPr txBox="1"/>
          <p:nvPr/>
        </p:nvSpPr>
        <p:spPr>
          <a:xfrm>
            <a:off x="4206059" y="4392578"/>
            <a:ext cx="1298853" cy="826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47"/>
              </a:lnSpc>
              <a:spcBef>
                <a:spcPct val="0"/>
              </a:spcBef>
            </a:pPr>
            <a:r>
              <a:rPr lang="en-US" sz="1599" spc="80">
                <a:solidFill>
                  <a:srgbClr val="FFFFFF"/>
                </a:solidFill>
                <a:latin typeface="Poppins"/>
              </a:rPr>
              <a:t>Lack of Documents about the Policy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90E51CA-11DF-45D9-1E52-5268B203B33A}"/>
              </a:ext>
            </a:extLst>
          </p:cNvPr>
          <p:cNvSpPr txBox="1"/>
          <p:nvPr/>
        </p:nvSpPr>
        <p:spPr>
          <a:xfrm>
            <a:off x="6721193" y="5582320"/>
            <a:ext cx="49659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Figure</a:t>
            </a:r>
            <a:r>
              <a:rPr lang="en-US" dirty="0"/>
              <a:t>: The Ishikawa diagram for AHT and Accuracy pointing the possible causes of low accuracy and high AHT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815BC561-98B2-0F08-365A-3FA4F4504BB5}"/>
              </a:ext>
            </a:extLst>
          </p:cNvPr>
          <p:cNvSpPr txBox="1"/>
          <p:nvPr/>
        </p:nvSpPr>
        <p:spPr>
          <a:xfrm>
            <a:off x="285750" y="277594"/>
            <a:ext cx="7753350" cy="8309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Based on the Ishikawa diagram, I produced this action Plan</a:t>
            </a:r>
          </a:p>
        </p:txBody>
      </p:sp>
      <p:pic>
        <p:nvPicPr>
          <p:cNvPr id="4" name="Imagem 3" descr="Gráfico, Gráfico de cascata&#10;&#10;Descrição gerada automaticamente">
            <a:extLst>
              <a:ext uri="{FF2B5EF4-FFF2-40B4-BE49-F238E27FC236}">
                <a16:creationId xmlns:a16="http://schemas.microsoft.com/office/drawing/2014/main" id="{0D2EE11D-D88E-3B61-154D-6F0CA07BA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9812"/>
            <a:ext cx="12192000" cy="40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9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1E421-5E3E-C620-6B18-2627DC84D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233" y="249237"/>
            <a:ext cx="7353300" cy="1230485"/>
          </a:xfrm>
        </p:spPr>
        <p:txBody>
          <a:bodyPr/>
          <a:lstStyle/>
          <a:p>
            <a:r>
              <a:rPr lang="en-US" sz="5400" b="1" kern="1000" dirty="0">
                <a:effectLst/>
                <a:latin typeface="Franklin Gothic Book" panose="020B0503020102020204" pitchFamily="34" charset="0"/>
                <a:ea typeface="Franklin Gothic Book" panose="020B0503020102020204" pitchFamily="34" charset="0"/>
                <a:cs typeface="Times New Roman" panose="02020603050405020304" pitchFamily="18" charset="0"/>
              </a:rPr>
              <a:t>Absenteeism Action Plan</a:t>
            </a:r>
            <a:endParaRPr lang="en-US" sz="1150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206A35C-CC79-B804-8361-B158E93506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18136" y="1263780"/>
            <a:ext cx="2311089" cy="717420"/>
          </a:xfrm>
        </p:spPr>
        <p:txBody>
          <a:bodyPr/>
          <a:lstStyle/>
          <a:p>
            <a:r>
              <a:rPr lang="en-US" sz="4400" dirty="0"/>
              <a:t>Team 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FD559E3-8A9E-387E-C8D4-00E2E4E7F68B}"/>
              </a:ext>
            </a:extLst>
          </p:cNvPr>
          <p:cNvSpPr txBox="1"/>
          <p:nvPr/>
        </p:nvSpPr>
        <p:spPr>
          <a:xfrm>
            <a:off x="333375" y="2108411"/>
            <a:ext cx="3605376" cy="165949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tabLst>
                <a:tab pos="457200" algn="l"/>
              </a:tabLst>
            </a:pP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Have an individual meeting with the ones without medical leave and give an Action Form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94DBCD6-A963-D3DD-7DB9-FB26E274A7F2}"/>
              </a:ext>
            </a:extLst>
          </p:cNvPr>
          <p:cNvSpPr txBox="1"/>
          <p:nvPr/>
        </p:nvSpPr>
        <p:spPr>
          <a:xfrm>
            <a:off x="4303433" y="2995743"/>
            <a:ext cx="3126067" cy="244983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Offer the agent the option of taking unpaid leave to support their family during a difficult time.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77BACE2-36E2-DC96-05FF-980719B26D48}"/>
              </a:ext>
            </a:extLst>
          </p:cNvPr>
          <p:cNvSpPr txBox="1"/>
          <p:nvPr/>
        </p:nvSpPr>
        <p:spPr>
          <a:xfrm>
            <a:off x="333375" y="4423637"/>
            <a:ext cx="3605278" cy="165551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Recommend utilizing company resources, such as psychological assistance.</a:t>
            </a:r>
            <a:endParaRPr lang="en-US" sz="2400" b="1" dirty="0"/>
          </a:p>
        </p:txBody>
      </p:sp>
      <p:pic>
        <p:nvPicPr>
          <p:cNvPr id="15" name="Espaço Reservado para Imagem 10">
            <a:extLst>
              <a:ext uri="{FF2B5EF4-FFF2-40B4-BE49-F238E27FC236}">
                <a16:creationId xmlns:a16="http://schemas.microsoft.com/office/drawing/2014/main" id="{B4FF421D-8711-E6CA-09E8-8364AEBB07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35" r="16635"/>
          <a:stretch/>
        </p:blipFill>
        <p:spPr>
          <a:xfrm>
            <a:off x="8135314" y="1641683"/>
            <a:ext cx="3650910" cy="365091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23927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ítulo 1">
            <a:extLst>
              <a:ext uri="{FF2B5EF4-FFF2-40B4-BE49-F238E27FC236}">
                <a16:creationId xmlns:a16="http://schemas.microsoft.com/office/drawing/2014/main" id="{A42FC811-CD98-1461-D971-F6D40124B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232" y="106858"/>
            <a:ext cx="7353300" cy="1230485"/>
          </a:xfrm>
        </p:spPr>
        <p:txBody>
          <a:bodyPr/>
          <a:lstStyle/>
          <a:p>
            <a:r>
              <a:rPr lang="en-US" sz="5400" b="1" kern="1000" dirty="0">
                <a:effectLst/>
                <a:latin typeface="Franklin Gothic Book" panose="020B0503020102020204" pitchFamily="34" charset="0"/>
                <a:ea typeface="Franklin Gothic Book" panose="020B0503020102020204" pitchFamily="34" charset="0"/>
                <a:cs typeface="Times New Roman" panose="02020603050405020304" pitchFamily="18" charset="0"/>
              </a:rPr>
              <a:t>Absenteeism Action Plan</a:t>
            </a:r>
            <a:endParaRPr lang="en-US" sz="11500" dirty="0"/>
          </a:p>
        </p:txBody>
      </p:sp>
      <p:sp>
        <p:nvSpPr>
          <p:cNvPr id="26" name="Espaço Reservado para Texto 2">
            <a:extLst>
              <a:ext uri="{FF2B5EF4-FFF2-40B4-BE49-F238E27FC236}">
                <a16:creationId xmlns:a16="http://schemas.microsoft.com/office/drawing/2014/main" id="{626F4234-E62A-1A65-1675-406C2EA36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79491" y="1055968"/>
            <a:ext cx="2206909" cy="562749"/>
          </a:xfrm>
        </p:spPr>
        <p:txBody>
          <a:bodyPr/>
          <a:lstStyle/>
          <a:p>
            <a:r>
              <a:rPr lang="en-US" sz="3600" dirty="0"/>
              <a:t>Team B</a:t>
            </a:r>
          </a:p>
        </p:txBody>
      </p:sp>
      <p:pic>
        <p:nvPicPr>
          <p:cNvPr id="29" name="Espaço Reservado para Imagem 10">
            <a:extLst>
              <a:ext uri="{FF2B5EF4-FFF2-40B4-BE49-F238E27FC236}">
                <a16:creationId xmlns:a16="http://schemas.microsoft.com/office/drawing/2014/main" id="{3F104FE9-411D-3693-2CDA-3ED5418DA7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833" r="17833"/>
          <a:stretch/>
        </p:blipFill>
        <p:spPr>
          <a:xfrm>
            <a:off x="8135314" y="1641683"/>
            <a:ext cx="3650910" cy="3650910"/>
          </a:xfrm>
          <a:prstGeom prst="ellipse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5F0DF69-E54D-D41C-DBCD-BEEC79839164}"/>
              </a:ext>
            </a:extLst>
          </p:cNvPr>
          <p:cNvSpPr txBox="1"/>
          <p:nvPr/>
        </p:nvSpPr>
        <p:spPr>
          <a:xfrm>
            <a:off x="801546" y="3850832"/>
            <a:ext cx="3143249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Aptos" panose="020B0004020202020204" pitchFamily="34" charset="0"/>
              </a:rPr>
              <a:t>Adjust the agent's work schedule to fit their study hours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CC6A850-4AE3-38ED-DE95-B58BB9133F1D}"/>
              </a:ext>
            </a:extLst>
          </p:cNvPr>
          <p:cNvSpPr txBox="1"/>
          <p:nvPr/>
        </p:nvSpPr>
        <p:spPr>
          <a:xfrm>
            <a:off x="801545" y="2011857"/>
            <a:ext cx="3143250" cy="156966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Aptos" panose="020B0004020202020204" pitchFamily="34" charset="0"/>
              </a:rPr>
              <a:t>Conduct a meeting with all agents to explain the impact of their absences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EC0BA22-3AB0-99F5-4D9A-4949734452EB}"/>
              </a:ext>
            </a:extLst>
          </p:cNvPr>
          <p:cNvSpPr txBox="1"/>
          <p:nvPr/>
        </p:nvSpPr>
        <p:spPr>
          <a:xfrm>
            <a:off x="4362452" y="2612021"/>
            <a:ext cx="3143250" cy="193899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Aptos" panose="020B0004020202020204" pitchFamily="34" charset="0"/>
              </a:rPr>
              <a:t>Motivate the Team:</a:t>
            </a:r>
            <a:br>
              <a:rPr lang="en-US" sz="2400" b="1" dirty="0">
                <a:latin typeface="Aptos" panose="020B0004020202020204" pitchFamily="34" charset="0"/>
              </a:rPr>
            </a:br>
            <a:r>
              <a:rPr lang="en-US" sz="2400" b="1" dirty="0">
                <a:latin typeface="Aptos" panose="020B0004020202020204" pitchFamily="34" charset="0"/>
              </a:rPr>
              <a:t>Promotion opportunities, work with experience team </a:t>
            </a:r>
            <a:r>
              <a:rPr lang="en-US" sz="2400" b="1" dirty="0" err="1">
                <a:latin typeface="Aptos" panose="020B0004020202020204" pitchFamily="34" charset="0"/>
              </a:rPr>
              <a:t>etc</a:t>
            </a:r>
            <a:r>
              <a:rPr lang="en-US" sz="2400" b="1" dirty="0">
                <a:latin typeface="Aptos" panose="020B00040202020202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9780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1A4F7F-6054-CE86-AB92-067DED6FC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4103" y="302721"/>
            <a:ext cx="4211472" cy="1230485"/>
          </a:xfrm>
        </p:spPr>
        <p:txBody>
          <a:bodyPr/>
          <a:lstStyle/>
          <a:p>
            <a:r>
              <a:rPr lang="en-US" sz="5400" b="1" dirty="0"/>
              <a:t>Adherence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0E68F62-1932-090D-BBB4-35BFBE298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75154" y="1414825"/>
            <a:ext cx="2438400" cy="593840"/>
          </a:xfrm>
        </p:spPr>
        <p:txBody>
          <a:bodyPr/>
          <a:lstStyle/>
          <a:p>
            <a:r>
              <a:rPr lang="en-US" sz="3600" dirty="0"/>
              <a:t>Action Plan</a:t>
            </a:r>
          </a:p>
        </p:txBody>
      </p:sp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49A1D50A-B9AF-2050-0E7B-3A23E2F6B167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23830" r="23830"/>
          <a:stretch/>
        </p:blipFill>
        <p:spPr/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6DE5C11-5B31-CFAC-0CE3-1A0C9E16BBF2}"/>
              </a:ext>
            </a:extLst>
          </p:cNvPr>
          <p:cNvSpPr txBox="1"/>
          <p:nvPr/>
        </p:nvSpPr>
        <p:spPr>
          <a:xfrm>
            <a:off x="342900" y="2412366"/>
            <a:ext cx="2933700" cy="172765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Have a meeting reinforcing that it’s not permissible to take breaks and lunch simultaneously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EB987F0-1387-D7E6-A9C0-C328BCB24312}"/>
              </a:ext>
            </a:extLst>
          </p:cNvPr>
          <p:cNvSpPr txBox="1"/>
          <p:nvPr/>
        </p:nvSpPr>
        <p:spPr>
          <a:xfrm>
            <a:off x="342900" y="4536735"/>
            <a:ext cx="2933700" cy="1398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Work with WFM to adjust break and lunch schedules to fit agents' needs.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C76DFB3-0717-9025-4C3D-9A44B13DB264}"/>
              </a:ext>
            </a:extLst>
          </p:cNvPr>
          <p:cNvSpPr txBox="1"/>
          <p:nvPr/>
        </p:nvSpPr>
        <p:spPr>
          <a:xfrm>
            <a:off x="3660436" y="2412366"/>
            <a:ext cx="2933700" cy="1398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Give a said expectations for all the agents out WFM alignment 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95637DB-016B-159F-2BEB-2749B49C26C0}"/>
              </a:ext>
            </a:extLst>
          </p:cNvPr>
          <p:cNvSpPr txBox="1"/>
          <p:nvPr/>
        </p:nvSpPr>
        <p:spPr>
          <a:xfrm>
            <a:off x="3660436" y="4536735"/>
            <a:ext cx="2933700" cy="1398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Tell agents to use auxiliary time for bathroom breaks or other personal needs.</a:t>
            </a:r>
          </a:p>
        </p:txBody>
      </p:sp>
    </p:spTree>
    <p:extLst>
      <p:ext uri="{BB962C8B-B14F-4D97-AF65-F5344CB8AC3E}">
        <p14:creationId xmlns:p14="http://schemas.microsoft.com/office/powerpoint/2010/main" val="649307976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rif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2.1" id="{19F6FF4A-BFB8-D448-81DB-A8F1C71F8E46}" vid="{CDCDF023-17A4-CF46-89DD-D6386F64A917}"/>
    </a:ext>
  </a:extLst>
</a:theme>
</file>

<file path=ppt/theme/theme2.xml><?xml version="1.0" encoding="utf-8"?>
<a:theme xmlns:a="http://schemas.openxmlformats.org/drawingml/2006/main" name="Íon">
  <a:themeElements>
    <a:clrScheme name="Í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Í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5794757-5B76-48DF-98DF-477D2652916A}">
  <we:reference id="wa200005566" version="3.0.0.2" store="pt-B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E6FD3E-3033-4D44-9759-980DCC3E7F47}">
  <ds:schemaRefs>
    <ds:schemaRef ds:uri="http://schemas.microsoft.com/office/2006/documentManagement/types"/>
    <ds:schemaRef ds:uri="http://purl.org/dc/dcmitype/"/>
    <ds:schemaRef ds:uri="http://www.w3.org/XML/1998/namespace"/>
    <ds:schemaRef ds:uri="16c05727-aa75-4e4a-9b5f-8a80a1165891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230e9df3-be65-4c73-a93b-d1236ebd677e"/>
    <ds:schemaRef ds:uri="http://purl.org/dc/elements/1.1/"/>
    <ds:schemaRef ds:uri="71af3243-3dd4-4a8d-8c0d-dd76da1f02a5"/>
    <ds:schemaRef ds:uri="http://schemas.microsoft.com/sharepoint/v3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{59EBCB21-BDE9-4F72-9EF2-476602BF305B}tf22581678_win32</Template>
  <TotalTime>556</TotalTime>
  <Words>216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8" baseType="lpstr">
      <vt:lpstr>Aptos</vt:lpstr>
      <vt:lpstr>Arial</vt:lpstr>
      <vt:lpstr>Arsenal Bold</vt:lpstr>
      <vt:lpstr>Calibri</vt:lpstr>
      <vt:lpstr>Century Gothic</vt:lpstr>
      <vt:lpstr>Franklin Gothic Book</vt:lpstr>
      <vt:lpstr>Poppins</vt:lpstr>
      <vt:lpstr>Roboto</vt:lpstr>
      <vt:lpstr>Wingdings 3</vt:lpstr>
      <vt:lpstr>Drift</vt:lpstr>
      <vt:lpstr>Íon</vt:lpstr>
      <vt:lpstr>Supervisor Assessment</vt:lpstr>
      <vt:lpstr>Quality</vt:lpstr>
      <vt:lpstr>Apresentação do PowerPoint</vt:lpstr>
      <vt:lpstr>Apresentação do PowerPoint</vt:lpstr>
      <vt:lpstr>Absenteeism Action Plan</vt:lpstr>
      <vt:lpstr>Absenteeism Action Plan</vt:lpstr>
      <vt:lpstr>Adherence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Supervisor Assessment</dc:title>
  <dc:creator>Joao Henrique Linhares de Almeida Macedo</dc:creator>
  <cp:lastModifiedBy>Joao Henrique Linhares de Almeida Macedo</cp:lastModifiedBy>
  <cp:revision>10</cp:revision>
  <dcterms:created xsi:type="dcterms:W3CDTF">2024-06-04T22:05:22Z</dcterms:created>
  <dcterms:modified xsi:type="dcterms:W3CDTF">2024-06-12T06:17:11Z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